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314" r:id="rId2"/>
    <p:sldId id="511" r:id="rId3"/>
    <p:sldId id="508" r:id="rId4"/>
    <p:sldId id="509" r:id="rId5"/>
    <p:sldId id="515" r:id="rId6"/>
    <p:sldId id="519" r:id="rId7"/>
    <p:sldId id="516" r:id="rId8"/>
    <p:sldId id="517" r:id="rId9"/>
    <p:sldId id="518" r:id="rId1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3"/>
    <p:restoredTop sz="94589"/>
  </p:normalViewPr>
  <p:slideViewPr>
    <p:cSldViewPr snapToGrid="0" snapToObjects="1">
      <p:cViewPr varScale="1">
        <p:scale>
          <a:sx n="133" d="100"/>
          <a:sy n="133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5314474"/>
            <a:ext cx="258623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761998" y="714373"/>
            <a:ext cx="6572254" cy="541420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85874" y="1855390"/>
            <a:ext cx="6572253" cy="2719587"/>
          </a:xfrm>
          <a:prstGeom prst="rect">
            <a:avLst/>
          </a:prstGeom>
        </p:spPr>
        <p:txBody>
          <a:bodyPr lIns="28574" tIns="28574" rIns="28574" bIns="28574"/>
          <a:lstStyle>
            <a:lvl1pPr marL="179614" indent="-179614"/>
            <a:lvl3pPr marL="1165860" indent="-2514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72412" y="4702770"/>
            <a:ext cx="185713" cy="19685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2000249" y="812101"/>
            <a:ext cx="4436270" cy="745630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353865" y="1955601"/>
            <a:ext cx="4436270" cy="2447629"/>
          </a:xfrm>
          <a:prstGeom prst="rect">
            <a:avLst/>
          </a:prstGeom>
        </p:spPr>
        <p:txBody>
          <a:bodyPr lIns="25717" tIns="25717" rIns="25717" bIns="25717"/>
          <a:lstStyle>
            <a:lvl1pPr marL="163285" indent="-163285"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647700" indent="-190500"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8862" y="4519478"/>
            <a:ext cx="191273" cy="174697"/>
          </a:xfrm>
          <a:prstGeom prst="rect">
            <a:avLst/>
          </a:prstGeom>
        </p:spPr>
        <p:txBody>
          <a:bodyPr lIns="25717" tIns="25717" rIns="25717" bIns="25717"/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285750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654968"/>
            <a:ext cx="7886700" cy="32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05335" y="5073095"/>
            <a:ext cx="210015" cy="233679"/>
          </a:xfrm>
          <a:prstGeom prst="rect">
            <a:avLst/>
          </a:prstGeom>
          <a:ln w="12700">
            <a:miter lim="400000"/>
          </a:ln>
        </p:spPr>
        <p:txBody>
          <a:bodyPr wrap="none" lIns="34289" tIns="34289" rIns="34289" bIns="34289" anchor="ctr">
            <a:spAutoFit/>
          </a:bodyPr>
          <a:lstStyle>
            <a:lvl1pPr algn="r" defTabSz="762000">
              <a:defRPr sz="1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</p:sldLayoutIdLst>
  <p:transition spd="med"/>
  <p:txStyles>
    <p:titleStyle>
      <a:lvl1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7620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9614" marR="0" indent="-179614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666750" marR="0" indent="-20955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165859" marR="0" indent="-251459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651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082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5654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226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4798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37000" marR="0" indent="-279400" algn="l" defTabSz="762000" latinLnBrk="0">
        <a:lnSpc>
          <a:spcPct val="9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7620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hyperlink" Target="https://www.ncsc.gov.uk/information/ace-cse-gold-and-silver-award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billbuchanan/csn0911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aw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>
                <a:solidFill>
                  <a:schemeClr val="tx1"/>
                </a:solidFill>
              </a:rPr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2/AWS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r>
              <a:rPr lang="en-US" b="0" dirty="0"/>
              <a:t>, FRSE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9222"/>
            <a:ext cx="3960975" cy="2970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03B62462-D82C-70A8-3B72-2ABF7902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security card&#10;&#10;AI-generated content may be incorrect.">
            <a:extLst>
              <a:ext uri="{FF2B5EF4-FFF2-40B4-BE49-F238E27FC236}">
                <a16:creationId xmlns:a16="http://schemas.microsoft.com/office/drawing/2014/main" id="{B7E408C4-5E74-E8E0-CDB9-AF2507A9D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" y="4855383"/>
            <a:ext cx="4564063" cy="8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582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65" y="1520487"/>
            <a:ext cx="769183" cy="99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1295958" y="1635747"/>
            <a:ext cx="390156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latin typeface="Slack-Lato"/>
              </a:rPr>
              <a:t>Professor Bill Buchanan OBE.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Twitter: @</a:t>
            </a:r>
            <a:r>
              <a:rPr lang="en-GB" sz="1500" dirty="0" err="1">
                <a:latin typeface="Slack-Lato"/>
              </a:rPr>
              <a:t>billatnapier</a:t>
            </a:r>
            <a:r>
              <a:rPr lang="en-GB" sz="1500" dirty="0">
                <a:latin typeface="Slack-Lato"/>
              </a:rPr>
              <a:t> </a:t>
            </a:r>
            <a:br>
              <a:rPr lang="en-GB" sz="1500" dirty="0">
                <a:latin typeface="Slack-Lato"/>
              </a:rPr>
            </a:br>
            <a:r>
              <a:rPr lang="en-GB" sz="1500" dirty="0">
                <a:latin typeface="Slack-Lato"/>
              </a:rPr>
              <a:t>Web: </a:t>
            </a:r>
            <a:r>
              <a:rPr lang="en-GB" sz="1500" dirty="0" err="1">
                <a:latin typeface="Slack-Lato"/>
              </a:rPr>
              <a:t>asecuritysite.com</a:t>
            </a:r>
            <a:endParaRPr lang="en-US" sz="1500"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E3755EF0-D63B-1DD0-9E1C-4D166892C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118" y="3025667"/>
            <a:ext cx="1644224" cy="230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F7DCB6-2A0F-8619-692F-CD2C6693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061" y="3035751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BA78FCC-4550-0079-9545-F4606E4C1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200" y="3025666"/>
            <a:ext cx="1681930" cy="230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F094CB2-B027-51D8-6F7A-8CF920FDB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13" y="3025667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sana ullah jan">
            <a:extLst>
              <a:ext uri="{FF2B5EF4-FFF2-40B4-BE49-F238E27FC236}">
                <a16:creationId xmlns:a16="http://schemas.microsoft.com/office/drawing/2014/main" id="{0003BF5F-F46D-1C69-5224-CAE9C385E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70" y="2043831"/>
            <a:ext cx="818305" cy="81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E8DF1D-C038-A712-E77D-EA9E81C2365C}"/>
              </a:ext>
            </a:extLst>
          </p:cNvPr>
          <p:cNvSpPr txBox="1"/>
          <p:nvPr/>
        </p:nvSpPr>
        <p:spPr>
          <a:xfrm>
            <a:off x="6506677" y="2518946"/>
            <a:ext cx="275558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600" dirty="0"/>
              <a:t>Sana Ullah Jan</a:t>
            </a:r>
          </a:p>
        </p:txBody>
      </p:sp>
      <p:pic>
        <p:nvPicPr>
          <p:cNvPr id="7" name="Picture 6" descr="A screenshot of a cell phone&#10;&#10;AI-generated content may be incorrect.">
            <a:hlinkClick r:id="rId9"/>
            <a:extLst>
              <a:ext uri="{FF2B5EF4-FFF2-40B4-BE49-F238E27FC236}">
                <a16:creationId xmlns:a16="http://schemas.microsoft.com/office/drawing/2014/main" id="{35C7E6FF-16F3-68E7-0E9D-A34BCA6B96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39" y="0"/>
            <a:ext cx="362190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301E7C91-43C8-0AF7-21A2-B7988372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6" y="1374506"/>
            <a:ext cx="4320855" cy="4366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4358057" y="5315630"/>
            <a:ext cx="695669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8D3B61-FAFE-4BF6-D0A8-2B83A88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4D66C4D-D25C-AE9D-C5AB-166B86D7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6422BD5-DE44-1D5E-1A8D-4128562AB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53" y="2405408"/>
            <a:ext cx="2108334" cy="88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BC588-9493-C7F7-2D58-87ABAA8D3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467" y="1374506"/>
            <a:ext cx="1522538" cy="730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B7A78-BFDE-4D27-DA4E-E2FF345B3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467" y="4149249"/>
            <a:ext cx="1522538" cy="7308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86430F-A10A-F7DB-ED6F-2D28B83B7D75}"/>
              </a:ext>
            </a:extLst>
          </p:cNvPr>
          <p:cNvSpPr/>
          <p:nvPr/>
        </p:nvSpPr>
        <p:spPr>
          <a:xfrm>
            <a:off x="297476" y="2223640"/>
            <a:ext cx="7200011" cy="176243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AE73B9-BBEA-3CA2-D7A4-2EB81C720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15" y="1566010"/>
            <a:ext cx="7772400" cy="40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161169-C47E-35ED-9183-5B8DF5FE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31" y="1347537"/>
            <a:ext cx="8662737" cy="43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214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30BA0-681C-34D3-96B9-28D93A95E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3B92AC-49FC-984C-A39D-7D4C1106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0205C1DC-6AF8-44CE-9029-0E90DF83F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website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B37572AA-56B7-2D96-92BD-AD1A05695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28" y="1496144"/>
            <a:ext cx="6774583" cy="39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810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cloud architectur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7F690FC-C8D4-1FA0-61B8-11F360DA9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7" y="1750291"/>
            <a:ext cx="7772400" cy="39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347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3B58B-B7EC-5B54-C575-BBDBF6A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EFAEA7FA-7D49-E035-3E61-2DA13636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654A868D070CE6939B4E300BCF675EA9_video_dashinit.mp4">
            <a:hlinkClick r:id="" action="ppaction://media"/>
            <a:extLst>
              <a:ext uri="{FF2B5EF4-FFF2-40B4-BE49-F238E27FC236}">
                <a16:creationId xmlns:a16="http://schemas.microsoft.com/office/drawing/2014/main" id="{89D4D472-C24E-DCAE-D508-A741AE87A4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9674" y="1582837"/>
            <a:ext cx="6817489" cy="38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2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hapter 10: Blockchain and Cryptocurrencies  Cryptocurrencies Bitcoin addresses Blockchain Mining Ethereum Smart Contracts  Prof Bill Buchanan OBE http://asecuritysite.com/crypto10 http://asecuritysite.com/encryption"/>
          <p:cNvSpPr txBox="1">
            <a:spLocks noGrp="1"/>
          </p:cNvSpPr>
          <p:nvPr>
            <p:ph type="title" idx="4294967295"/>
          </p:nvPr>
        </p:nvSpPr>
        <p:spPr>
          <a:xfrm>
            <a:off x="468311" y="961528"/>
            <a:ext cx="5327653" cy="4106120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3400" dirty="0">
                <a:solidFill>
                  <a:schemeClr val="tx1"/>
                </a:solidFill>
              </a:rPr>
              <a:t>Introduction</a:t>
            </a:r>
            <a:br>
              <a:rPr dirty="0"/>
            </a:br>
            <a:br>
              <a:rPr dirty="0"/>
            </a:br>
            <a:endParaRPr dirty="0"/>
          </a:p>
          <a:p>
            <a:pPr defTabSz="758951">
              <a:lnSpc>
                <a:spcPct val="100000"/>
              </a:lnSpc>
              <a:defRPr sz="2300" b="1">
                <a:latin typeface="+mn-lt"/>
                <a:ea typeface="+mn-ea"/>
                <a:cs typeface="+mn-cs"/>
                <a:sym typeface="Calibri"/>
              </a:defRPr>
            </a:pPr>
            <a:r>
              <a:rPr lang="en-US" sz="1700" dirty="0"/>
              <a:t>Module Overview</a:t>
            </a:r>
            <a:br>
              <a:rPr lang="en-US" sz="1700" dirty="0"/>
            </a:br>
            <a:r>
              <a:rPr lang="en-US" sz="1700" dirty="0"/>
              <a:t>Timetable</a:t>
            </a:r>
            <a:br>
              <a:rPr lang="en-US" sz="1700" dirty="0"/>
            </a:br>
            <a:r>
              <a:rPr lang="en-US" sz="1700" dirty="0" err="1"/>
              <a:t>vSoC</a:t>
            </a:r>
            <a:r>
              <a:rPr lang="en-US" sz="1700" dirty="0"/>
              <a:t> 2/AWS</a:t>
            </a:r>
            <a:br>
              <a:rPr sz="1700" b="0" dirty="0"/>
            </a:br>
            <a:br>
              <a:rPr sz="1600" b="0" dirty="0"/>
            </a:br>
            <a:r>
              <a:rPr b="0" dirty="0"/>
              <a:t>Prof Bill Buchanan OBE</a:t>
            </a:r>
            <a:r>
              <a:rPr lang="en-US" b="0" dirty="0"/>
              <a:t>, FRSE</a:t>
            </a:r>
            <a:br>
              <a:rPr sz="1600" b="0" dirty="0"/>
            </a:br>
            <a:r>
              <a:rPr lang="en-GB" sz="1600" b="1" dirty="0"/>
              <a:t>https://</a:t>
            </a:r>
            <a:r>
              <a:rPr lang="en-GB" sz="1600" b="1" dirty="0" err="1"/>
              <a:t>asecuritysite.com</a:t>
            </a:r>
            <a:br>
              <a:rPr sz="1600" b="0" dirty="0"/>
            </a:br>
            <a:endParaRPr sz="1600" b="0" dirty="0"/>
          </a:p>
        </p:txBody>
      </p:sp>
      <p:pic>
        <p:nvPicPr>
          <p:cNvPr id="4" name="Picture 3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8767795-870D-9543-9B2F-F429AFE70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9222"/>
            <a:ext cx="3960975" cy="2970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80DD7-BF5B-F1F3-C97E-72FBF056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026" y="4909117"/>
            <a:ext cx="1522538" cy="730818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124E27-C1CE-C9E9-3EDA-A6B8F45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3" y="4834053"/>
            <a:ext cx="2108334" cy="880947"/>
          </a:xfrm>
          <a:prstGeom prst="rect">
            <a:avLst/>
          </a:prstGeom>
        </p:spPr>
      </p:pic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03B62462-D82C-70A8-3B72-2ABF7902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01173" cy="147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security card&#10;&#10;AI-generated content may be incorrect.">
            <a:extLst>
              <a:ext uri="{FF2B5EF4-FFF2-40B4-BE49-F238E27FC236}">
                <a16:creationId xmlns:a16="http://schemas.microsoft.com/office/drawing/2014/main" id="{9FB2D678-DA38-29D6-9F71-EC4B86775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" y="4855383"/>
            <a:ext cx="4564063" cy="83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3521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84</Words>
  <Application>Microsoft Macintosh PowerPoint</Application>
  <PresentationFormat>On-screen Show (16:10)</PresentationFormat>
  <Paragraphs>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Slack-Lato</vt:lpstr>
      <vt:lpstr>Office Theme</vt:lpstr>
      <vt:lpstr>Introduction   Module Overview Timetable vSoC 2/AWS  Prof Bill Buchanan OBE, FRSE https://asecuritysite.com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  Module Overview Timetable vSoC 2/AWS  Prof Bill Buchanan OBE, FRSE https://asecuritysite.com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Crypto   Light-weight crypto. Quantum-robust crypto Tokenization. Zero-knowledge. Homomorphic Encryption.  zkSnarks, Range-proofs   Prof Bill Buchanan OBE http://asecuritysite.com/encryption </dc:title>
  <cp:lastModifiedBy>Buchanan, Bill</cp:lastModifiedBy>
  <cp:revision>25</cp:revision>
  <dcterms:modified xsi:type="dcterms:W3CDTF">2025-09-18T06:48:16Z</dcterms:modified>
</cp:coreProperties>
</file>